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320" r:id="rId1"/>
    <p:sldMasterId id="2147484306" r:id="rId2"/>
  </p:sldMasterIdLst>
  <p:notesMasterIdLst>
    <p:notesMasterId r:id="rId9"/>
  </p:notesMasterIdLst>
  <p:handoutMasterIdLst>
    <p:handoutMasterId r:id="rId10"/>
  </p:handoutMasterIdLst>
  <p:sldIdLst>
    <p:sldId id="809" r:id="rId3"/>
    <p:sldId id="822" r:id="rId4"/>
    <p:sldId id="823" r:id="rId5"/>
    <p:sldId id="825" r:id="rId6"/>
    <p:sldId id="827" r:id="rId7"/>
    <p:sldId id="830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003399"/>
    <a:srgbClr val="0000FF"/>
    <a:srgbClr val="F3FAFF"/>
    <a:srgbClr val="FFCC99"/>
    <a:srgbClr val="FFFFCC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4" autoAdjust="0"/>
    <p:restoredTop sz="85080" autoAdjust="0"/>
  </p:normalViewPr>
  <p:slideViewPr>
    <p:cSldViewPr snapToGrid="0">
      <p:cViewPr varScale="1">
        <p:scale>
          <a:sx n="94" d="100"/>
          <a:sy n="94" d="100"/>
        </p:scale>
        <p:origin x="2130" y="78"/>
      </p:cViewPr>
      <p:guideLst>
        <p:guide orient="horz" pos="431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79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4688477A-0719-4E2D-9200-F40F6324AE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defTabSz="931811"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defTabSz="931811"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defTabSz="931811"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defTabSz="931811"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032C93C-C51C-40A4-BAEE-B6851FF79F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E80B9152-C799-4A8D-B2F9-2A9293035A2A}" type="slidenum">
              <a:rPr lang="en-US" smtClean="0">
                <a:latin typeface="Arial" pitchFamily="34" charset="0"/>
                <a:ea typeface="ＭＳ Ｐゴシック" pitchFamily="34" charset="-128"/>
              </a:rPr>
              <a:pPr defTabSz="928688"/>
              <a:t>1</a:t>
            </a:fld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A385F-E103-44A8-91CC-D606690A554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A385F-E103-44A8-91CC-D606690A554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A385F-E103-44A8-91CC-D606690A554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70137-145F-4273-B812-58E04FEBEC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The NINDS CDE Diseases</a:t>
            </a:r>
            <a:r>
              <a:rPr lang="en-US" baseline="0" dirty="0"/>
              <a:t> and Disorders that have CDE recommendations are listed here.  Those which are under in red are in development.  </a:t>
            </a:r>
          </a:p>
          <a:p>
            <a:endParaRPr lang="en-US" dirty="0"/>
          </a:p>
          <a:p>
            <a:r>
              <a:rPr lang="en-US" dirty="0"/>
              <a:t>OTHER POTENTIAL CDE EFFORTS:</a:t>
            </a:r>
          </a:p>
          <a:p>
            <a:pPr marL="382530" lvl="1">
              <a:spcBef>
                <a:spcPts val="600"/>
              </a:spcBef>
            </a:pPr>
            <a:r>
              <a:rPr lang="en-US" dirty="0"/>
              <a:t>Essential tremors</a:t>
            </a:r>
          </a:p>
          <a:p>
            <a:pPr marL="382530" lvl="1">
              <a:spcBef>
                <a:spcPts val="600"/>
              </a:spcBef>
            </a:pPr>
            <a:r>
              <a:rPr lang="en-US" dirty="0"/>
              <a:t>Loss of consciousness</a:t>
            </a:r>
          </a:p>
          <a:p>
            <a:pPr marL="382530" lvl="1">
              <a:spcBef>
                <a:spcPts val="600"/>
              </a:spcBef>
            </a:pPr>
            <a:r>
              <a:rPr lang="en-US" dirty="0"/>
              <a:t>Chronic Fatigue Syndrome</a:t>
            </a:r>
          </a:p>
          <a:p>
            <a:pPr marL="382530" lvl="1">
              <a:spcBef>
                <a:spcPts val="600"/>
              </a:spcBef>
            </a:pPr>
            <a:r>
              <a:rPr lang="en-US" dirty="0"/>
              <a:t>TBI:</a:t>
            </a:r>
          </a:p>
          <a:p>
            <a:pPr marL="728555" lvl="2">
              <a:spcBef>
                <a:spcPts val="600"/>
              </a:spcBef>
            </a:pPr>
            <a:r>
              <a:rPr lang="en-US" dirty="0"/>
              <a:t>Blast sensory</a:t>
            </a:r>
          </a:p>
          <a:p>
            <a:pPr marL="728555" lvl="2">
              <a:spcBef>
                <a:spcPts val="600"/>
              </a:spcBef>
            </a:pPr>
            <a:r>
              <a:rPr lang="en-US" dirty="0"/>
              <a:t>Sport concussion</a:t>
            </a:r>
          </a:p>
          <a:p>
            <a:pPr marL="382530" lvl="1"/>
            <a:r>
              <a:rPr lang="en-US" dirty="0"/>
              <a:t>Charcot-Marie-Tooth disease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61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32C93C-C51C-40A4-BAEE-B6851FF79FF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6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 userDrawn="1"/>
        </p:nvGrpSpPr>
        <p:grpSpPr bwMode="auto">
          <a:xfrm>
            <a:off x="-19050" y="-23813"/>
            <a:ext cx="9186863" cy="6896101"/>
            <a:chOff x="-19050" y="-23292"/>
            <a:chExt cx="9186621" cy="6895580"/>
          </a:xfrm>
        </p:grpSpPr>
        <p:pic>
          <p:nvPicPr>
            <p:cNvPr id="5" name="Picture 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9050" y="-14288"/>
              <a:ext cx="9182100" cy="6886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2"/>
            <p:cNvGrpSpPr>
              <a:grpSpLocks/>
            </p:cNvGrpSpPr>
            <p:nvPr userDrawn="1"/>
          </p:nvGrpSpPr>
          <p:grpSpPr bwMode="auto">
            <a:xfrm>
              <a:off x="4466572" y="-23292"/>
              <a:ext cx="4700999" cy="3609680"/>
              <a:chOff x="4466572" y="-23292"/>
              <a:chExt cx="4700999" cy="3609680"/>
            </a:xfrm>
          </p:grpSpPr>
          <p:pic>
            <p:nvPicPr>
              <p:cNvPr id="7" name="Picture 16" descr="industry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b="9129"/>
              <a:stretch>
                <a:fillRect/>
              </a:stretch>
            </p:blipFill>
            <p:spPr bwMode="auto">
              <a:xfrm>
                <a:off x="6006717" y="1985557"/>
                <a:ext cx="1737360" cy="1578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17" descr="http://www.headaches.org/images/clinical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26880" t="26880"/>
              <a:stretch>
                <a:fillRect/>
              </a:stretch>
            </p:blipFill>
            <p:spPr bwMode="auto">
              <a:xfrm>
                <a:off x="4468141" y="1910913"/>
                <a:ext cx="1587503" cy="16459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15" descr="http://www.columbiasma.org/imgs/About.sma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b="40186"/>
              <a:stretch>
                <a:fillRect/>
              </a:stretch>
            </p:blipFill>
            <p:spPr bwMode="auto">
              <a:xfrm>
                <a:off x="7620317" y="1997062"/>
                <a:ext cx="1523683" cy="1567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16" descr="researchers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t="27692" r="1846" b="28615"/>
              <a:stretch>
                <a:fillRect/>
              </a:stretch>
            </p:blipFill>
            <p:spPr bwMode="auto">
              <a:xfrm>
                <a:off x="4468141" y="-23292"/>
                <a:ext cx="4699430" cy="20918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Straight Connector 17"/>
              <p:cNvCxnSpPr>
                <a:cxnSpLocks noChangeShapeType="1"/>
              </p:cNvCxnSpPr>
              <p:nvPr/>
            </p:nvCxnSpPr>
            <p:spPr bwMode="auto">
              <a:xfrm>
                <a:off x="4467222" y="3581626"/>
                <a:ext cx="4681728" cy="4762"/>
              </a:xfrm>
              <a:prstGeom prst="line">
                <a:avLst/>
              </a:prstGeom>
              <a:noFill/>
              <a:ln w="28575" algn="ctr">
                <a:solidFill>
                  <a:schemeClr val="bg1"/>
                </a:solidFill>
                <a:round/>
                <a:headEnd/>
                <a:tailEnd/>
              </a:ln>
            </p:spPr>
          </p:cxnSp>
          <p:cxnSp>
            <p:nvCxnSpPr>
              <p:cNvPr id="12" name="Straight Connector 18"/>
              <p:cNvCxnSpPr>
                <a:cxnSpLocks noChangeShapeType="1"/>
              </p:cNvCxnSpPr>
              <p:nvPr/>
            </p:nvCxnSpPr>
            <p:spPr bwMode="auto">
              <a:xfrm>
                <a:off x="4466572" y="2061117"/>
                <a:ext cx="4681728" cy="4762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round/>
                <a:headEnd/>
                <a:tailEnd/>
              </a:ln>
            </p:spPr>
          </p:cxnSp>
          <p:cxnSp>
            <p:nvCxnSpPr>
              <p:cNvPr id="13" name="Straight Connector 19"/>
              <p:cNvCxnSpPr>
                <a:cxnSpLocks noChangeShapeType="1"/>
              </p:cNvCxnSpPr>
              <p:nvPr/>
            </p:nvCxnSpPr>
            <p:spPr bwMode="auto">
              <a:xfrm rot="5400000">
                <a:off x="5276165" y="2807718"/>
                <a:ext cx="1527048" cy="18288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round/>
                <a:headEnd/>
                <a:tailEnd/>
              </a:ln>
            </p:spPr>
          </p:cxnSp>
          <p:cxnSp>
            <p:nvCxnSpPr>
              <p:cNvPr id="14" name="Straight Connector 20"/>
              <p:cNvCxnSpPr>
                <a:cxnSpLocks noChangeShapeType="1"/>
              </p:cNvCxnSpPr>
              <p:nvPr/>
            </p:nvCxnSpPr>
            <p:spPr bwMode="auto">
              <a:xfrm rot="5400000">
                <a:off x="6850965" y="2812798"/>
                <a:ext cx="1527048" cy="18288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round/>
                <a:headEnd/>
                <a:tailEnd/>
              </a:ln>
            </p:spPr>
          </p:cxnSp>
          <p:cxnSp>
            <p:nvCxnSpPr>
              <p:cNvPr id="15" name="Straight Connector 21"/>
              <p:cNvCxnSpPr>
                <a:cxnSpLocks noChangeShapeType="1"/>
              </p:cNvCxnSpPr>
              <p:nvPr/>
            </p:nvCxnSpPr>
            <p:spPr bwMode="auto">
              <a:xfrm rot="5400000">
                <a:off x="8370393" y="2803146"/>
                <a:ext cx="1527048" cy="27432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round/>
                <a:headEnd/>
                <a:tailEnd/>
              </a:ln>
            </p:spPr>
          </p:cxnSp>
        </p:grpSp>
      </p:grpSp>
      <p:pic>
        <p:nvPicPr>
          <p:cNvPr id="16" name="Picture 22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76200"/>
            <a:ext cx="33528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2362200"/>
            <a:ext cx="396240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3581400"/>
            <a:ext cx="4343400" cy="12954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762000"/>
            <a:ext cx="1905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55626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40B8FA0-3A62-47C9-8BAF-5A11C7301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1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458057-56B8-4E76-887F-25DAD78A7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 userDrawn="1"/>
        </p:nvGrpSpPr>
        <p:grpSpPr bwMode="auto">
          <a:xfrm>
            <a:off x="-19050" y="-23813"/>
            <a:ext cx="9186863" cy="6896101"/>
            <a:chOff x="-19050" y="-23292"/>
            <a:chExt cx="9186621" cy="6895580"/>
          </a:xfrm>
        </p:grpSpPr>
        <p:pic>
          <p:nvPicPr>
            <p:cNvPr id="5" name="Picture 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9050" y="-14288"/>
              <a:ext cx="9182100" cy="6886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2"/>
            <p:cNvGrpSpPr>
              <a:grpSpLocks/>
            </p:cNvGrpSpPr>
            <p:nvPr userDrawn="1"/>
          </p:nvGrpSpPr>
          <p:grpSpPr bwMode="auto">
            <a:xfrm>
              <a:off x="4466572" y="-23292"/>
              <a:ext cx="4700999" cy="3609680"/>
              <a:chOff x="4466572" y="-23292"/>
              <a:chExt cx="4700999" cy="3609680"/>
            </a:xfrm>
          </p:grpSpPr>
          <p:pic>
            <p:nvPicPr>
              <p:cNvPr id="7" name="Picture 16" descr="industry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b="9129"/>
              <a:stretch>
                <a:fillRect/>
              </a:stretch>
            </p:blipFill>
            <p:spPr bwMode="auto">
              <a:xfrm>
                <a:off x="6006717" y="1985557"/>
                <a:ext cx="1737360" cy="1578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17" descr="http://www.headaches.org/images/clinical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26880" t="26880"/>
              <a:stretch>
                <a:fillRect/>
              </a:stretch>
            </p:blipFill>
            <p:spPr bwMode="auto">
              <a:xfrm>
                <a:off x="4468141" y="1910913"/>
                <a:ext cx="1587503" cy="16459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15" descr="http://www.columbiasma.org/imgs/About.sma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b="40186"/>
              <a:stretch>
                <a:fillRect/>
              </a:stretch>
            </p:blipFill>
            <p:spPr bwMode="auto">
              <a:xfrm>
                <a:off x="7620317" y="1997062"/>
                <a:ext cx="1523683" cy="1567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16" descr="researchers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t="27692" r="1846" b="28615"/>
              <a:stretch>
                <a:fillRect/>
              </a:stretch>
            </p:blipFill>
            <p:spPr bwMode="auto">
              <a:xfrm>
                <a:off x="4468141" y="-23292"/>
                <a:ext cx="4699430" cy="20918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Straight Connector 17"/>
              <p:cNvCxnSpPr>
                <a:cxnSpLocks noChangeShapeType="1"/>
              </p:cNvCxnSpPr>
              <p:nvPr/>
            </p:nvCxnSpPr>
            <p:spPr bwMode="auto">
              <a:xfrm>
                <a:off x="4467222" y="3581626"/>
                <a:ext cx="4681728" cy="4762"/>
              </a:xfrm>
              <a:prstGeom prst="line">
                <a:avLst/>
              </a:prstGeom>
              <a:noFill/>
              <a:ln w="28575" algn="ctr">
                <a:solidFill>
                  <a:schemeClr val="bg1"/>
                </a:solidFill>
                <a:round/>
                <a:headEnd/>
                <a:tailEnd/>
              </a:ln>
            </p:spPr>
          </p:cxnSp>
          <p:cxnSp>
            <p:nvCxnSpPr>
              <p:cNvPr id="12" name="Straight Connector 18"/>
              <p:cNvCxnSpPr>
                <a:cxnSpLocks noChangeShapeType="1"/>
              </p:cNvCxnSpPr>
              <p:nvPr/>
            </p:nvCxnSpPr>
            <p:spPr bwMode="auto">
              <a:xfrm>
                <a:off x="4466572" y="2061117"/>
                <a:ext cx="4681728" cy="4762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round/>
                <a:headEnd/>
                <a:tailEnd/>
              </a:ln>
            </p:spPr>
          </p:cxnSp>
          <p:cxnSp>
            <p:nvCxnSpPr>
              <p:cNvPr id="13" name="Straight Connector 19"/>
              <p:cNvCxnSpPr>
                <a:cxnSpLocks noChangeShapeType="1"/>
              </p:cNvCxnSpPr>
              <p:nvPr/>
            </p:nvCxnSpPr>
            <p:spPr bwMode="auto">
              <a:xfrm rot="5400000">
                <a:off x="5276165" y="2807718"/>
                <a:ext cx="1527048" cy="18288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round/>
                <a:headEnd/>
                <a:tailEnd/>
              </a:ln>
            </p:spPr>
          </p:cxnSp>
          <p:cxnSp>
            <p:nvCxnSpPr>
              <p:cNvPr id="14" name="Straight Connector 20"/>
              <p:cNvCxnSpPr>
                <a:cxnSpLocks noChangeShapeType="1"/>
              </p:cNvCxnSpPr>
              <p:nvPr/>
            </p:nvCxnSpPr>
            <p:spPr bwMode="auto">
              <a:xfrm rot="5400000">
                <a:off x="6850965" y="2812798"/>
                <a:ext cx="1527048" cy="18288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round/>
                <a:headEnd/>
                <a:tailEnd/>
              </a:ln>
            </p:spPr>
          </p:cxnSp>
          <p:cxnSp>
            <p:nvCxnSpPr>
              <p:cNvPr id="15" name="Straight Connector 21"/>
              <p:cNvCxnSpPr>
                <a:cxnSpLocks noChangeShapeType="1"/>
              </p:cNvCxnSpPr>
              <p:nvPr/>
            </p:nvCxnSpPr>
            <p:spPr bwMode="auto">
              <a:xfrm rot="5400000">
                <a:off x="8370393" y="2803146"/>
                <a:ext cx="1527048" cy="27432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round/>
                <a:headEnd/>
                <a:tailEnd/>
              </a:ln>
            </p:spPr>
          </p:cxnSp>
        </p:grpSp>
      </p:grpSp>
      <p:pic>
        <p:nvPicPr>
          <p:cNvPr id="16" name="Picture 22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76200"/>
            <a:ext cx="33528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2362200"/>
            <a:ext cx="396240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3581400"/>
            <a:ext cx="4343400" cy="12954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8888413" y="6696075"/>
            <a:ext cx="56515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fld id="{D1A592D1-7CCC-469B-A736-466F64E52E14}" type="slidenum">
              <a:rPr lang="en-US" sz="1200">
                <a:solidFill>
                  <a:srgbClr val="CCCCCC"/>
                </a:solidFill>
                <a:latin typeface="Arial Narrow" pitchFamily="34" charset="0"/>
              </a:rPr>
              <a:pPr eaLnBrk="0" hangingPunct="0"/>
              <a:t>‹#›</a:t>
            </a:fld>
            <a:endParaRPr lang="en-US" sz="1200">
              <a:solidFill>
                <a:srgbClr val="CCCCCC"/>
              </a:solidFill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§"/>
              <a:defRPr/>
            </a:lvl2pPr>
            <a:lvl3pPr>
              <a:defRPr i="0"/>
            </a:lvl3pPr>
            <a:lvl4pPr>
              <a:buFont typeface="Wingdings" pitchFamily="2" charset="2"/>
              <a:buChar char="§"/>
              <a:defRPr i="0"/>
            </a:lvl4pPr>
            <a:lvl5pPr>
              <a:defRPr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3733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733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8888413" y="6696075"/>
            <a:ext cx="56515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fld id="{D1A592D1-7CCC-469B-A736-466F64E52E14}" type="slidenum">
              <a:rPr lang="en-US" sz="1200">
                <a:solidFill>
                  <a:srgbClr val="CCCCCC"/>
                </a:solidFill>
                <a:latin typeface="Arial Narrow" pitchFamily="34" charset="0"/>
              </a:rPr>
              <a:pPr eaLnBrk="0" hangingPunct="0"/>
              <a:t>‹#›</a:t>
            </a:fld>
            <a:endParaRPr lang="en-US" sz="1200">
              <a:solidFill>
                <a:srgbClr val="CCCCCC"/>
              </a:solidFill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§"/>
              <a:defRPr/>
            </a:lvl2pPr>
            <a:lvl3pPr>
              <a:defRPr i="0"/>
            </a:lvl3pPr>
            <a:lvl4pPr>
              <a:buFont typeface="Wingdings" pitchFamily="2" charset="2"/>
              <a:buChar char="§"/>
              <a:defRPr i="0"/>
            </a:lvl4pPr>
            <a:lvl5pPr>
              <a:defRPr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762000"/>
            <a:ext cx="1905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55626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40B8FA0-3A62-47C9-8BAF-5A11C7301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1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458057-56B8-4E76-887F-25DAD78A7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3733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733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4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788988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8800"/>
            <a:ext cx="76200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11" descr="Collage-OCR01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734175" y="-15875"/>
            <a:ext cx="2428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2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28600" y="138113"/>
            <a:ext cx="19812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5" descr="HHS_White.eps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867400" y="76200"/>
            <a:ext cx="622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  <p:sldLayoutId id="2147484332" r:id="rId12"/>
    <p:sldLayoutId id="2147484333" r:id="rId13"/>
  </p:sldLayoutIdLst>
  <p:hf hdr="0" ft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ＭＳ Ｐゴシック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36538" indent="-236538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accent1"/>
        </a:buClr>
        <a:buChar char="•"/>
        <a:defRPr sz="25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1pPr>
      <a:lvl2pPr marL="619125" indent="-268288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–"/>
        <a:defRPr sz="2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965200" indent="-169863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•"/>
        <a:defRPr sz="1900" i="1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1376363" indent="-23495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–"/>
        <a:defRPr sz="1900" i="1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»"/>
        <a:defRPr sz="1900" i="1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»"/>
        <a:defRPr sz="1900" 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»"/>
        <a:defRPr sz="1900" 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»"/>
        <a:defRPr sz="1900" 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»"/>
        <a:defRPr sz="1900" 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788988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8800"/>
            <a:ext cx="76200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11" descr="Collage-OCR01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734175" y="-15875"/>
            <a:ext cx="2428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2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28600" y="138113"/>
            <a:ext cx="19812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5" descr="HHS_White.eps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867400" y="76200"/>
            <a:ext cx="622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  <p:sldLayoutId id="2147484318" r:id="rId12"/>
    <p:sldLayoutId id="2147484319" r:id="rId13"/>
  </p:sldLayoutIdLst>
  <p:hf hdr="0" ft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ＭＳ Ｐゴシック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36538" indent="-236538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accent1"/>
        </a:buClr>
        <a:buChar char="•"/>
        <a:defRPr sz="25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1pPr>
      <a:lvl2pPr marL="619125" indent="-268288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–"/>
        <a:defRPr sz="2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965200" indent="-169863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•"/>
        <a:defRPr sz="1900" i="1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1376363" indent="-23495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–"/>
        <a:defRPr sz="1900" i="1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»"/>
        <a:defRPr sz="1900" i="1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»"/>
        <a:defRPr sz="1900" 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»"/>
        <a:defRPr sz="1900" 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»"/>
        <a:defRPr sz="1900" 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5000"/>
        </a:lnSpc>
        <a:spcBef>
          <a:spcPct val="25000"/>
        </a:spcBef>
        <a:spcAft>
          <a:spcPct val="0"/>
        </a:spcAft>
        <a:buClr>
          <a:schemeClr val="accent1"/>
        </a:buClr>
        <a:buChar char="»"/>
        <a:defRPr sz="1900" 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2025649"/>
            <a:ext cx="9144000" cy="28788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3600" b="1" dirty="0">
              <a:solidFill>
                <a:srgbClr val="1F497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charset="-128"/>
            </a:endParaRPr>
          </a:p>
          <a:p>
            <a:pPr algn="ctr" eaLnBrk="0" hangingPunct="0">
              <a:spcBef>
                <a:spcPts val="300"/>
              </a:spcBef>
              <a:defRPr/>
            </a:pPr>
            <a:r>
              <a:rPr lang="en-US" sz="36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</a:rPr>
              <a:t>NINDS Common Data Element (CDE) Project –</a:t>
            </a:r>
          </a:p>
          <a:p>
            <a:pPr algn="ctr" eaLnBrk="0" hangingPunct="0"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ＭＳ Ｐゴシック" charset="-128"/>
              </a:rPr>
              <a:t>Investigator Presentation Series</a:t>
            </a:r>
          </a:p>
          <a:p>
            <a:pPr algn="ctr" eaLnBrk="0" hangingPunct="0">
              <a:defRPr/>
            </a:pPr>
            <a:endParaRPr lang="en-US" sz="1200" dirty="0">
              <a:solidFill>
                <a:srgbClr val="1F497D"/>
              </a:solidFill>
              <a:latin typeface="Calibri" pitchFamily="34" charset="0"/>
              <a:ea typeface="ＭＳ Ｐゴシック" charset="-128"/>
            </a:endParaRPr>
          </a:p>
          <a:p>
            <a:pPr algn="ctr" eaLnBrk="0" hangingPunct="0">
              <a:defRPr/>
            </a:pPr>
            <a:endParaRPr lang="en-US" sz="3600" b="1" dirty="0">
              <a:solidFill>
                <a:srgbClr val="1F497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1266825" y="5397500"/>
            <a:ext cx="2225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pitchFamily="34" charset="0"/>
              </a:rPr>
              <a:t>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239000" cy="609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  <a:latin typeface="Calibri" pitchFamily="34" charset="0"/>
              </a:rPr>
              <a:t>Welcome to the NINDS CDE PROJECT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060950"/>
          </a:xfrm>
        </p:spPr>
        <p:txBody>
          <a:bodyPr/>
          <a:lstStyle/>
          <a:p>
            <a:pPr marL="176213" indent="-176213">
              <a:spcBef>
                <a:spcPct val="0"/>
              </a:spcBef>
              <a:buNone/>
              <a:defRPr/>
            </a:pPr>
            <a:endParaRPr lang="en-US" sz="28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176213" indent="-176213">
              <a:spcBef>
                <a:spcPct val="0"/>
              </a:spcBef>
              <a:buNone/>
              <a:defRPr/>
            </a:pPr>
            <a:r>
              <a:rPr lang="en-US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What is the CDE Project?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NINDS initiated the development of Common Data Elements (CDEs) as part of a project to develop data standards for funded clinical research in neuroscience.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The CDEs are content standards that can be applied to various data collection models and are intended to be </a:t>
            </a:r>
            <a:r>
              <a:rPr lang="en-US" sz="2800" b="1" dirty="0">
                <a:solidFill>
                  <a:srgbClr val="096695"/>
                </a:solidFill>
                <a:latin typeface="Calibri" pitchFamily="34" charset="0"/>
                <a:cs typeface="Calibri" pitchFamily="34" charset="0"/>
              </a:rPr>
              <a:t>dynamic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and </a:t>
            </a:r>
            <a:r>
              <a:rPr lang="en-US" sz="2800" b="1" dirty="0">
                <a:solidFill>
                  <a:srgbClr val="096695"/>
                </a:solidFill>
                <a:latin typeface="Calibri" pitchFamily="34" charset="0"/>
                <a:cs typeface="Calibri" pitchFamily="34" charset="0"/>
              </a:rPr>
              <a:t>may evolve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over time.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CDEs are </a:t>
            </a:r>
            <a:r>
              <a:rPr lang="en-US" sz="2800" b="1" dirty="0">
                <a:solidFill>
                  <a:srgbClr val="096695"/>
                </a:solidFill>
                <a:latin typeface="Calibri" pitchFamily="34" charset="0"/>
                <a:cs typeface="Calibri" pitchFamily="34" charset="0"/>
              </a:rPr>
              <a:t>not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a database.</a:t>
            </a:r>
          </a:p>
          <a:p>
            <a:pPr algn="just"/>
            <a:endParaRPr lang="en-US" sz="1400" baseline="30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solidFill>
                <a:srgbClr val="FF0066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8987"/>
            <a:ext cx="8001000" cy="11064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3600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What are the goals of the CDE Project?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077200" cy="4603750"/>
          </a:xfrm>
        </p:spPr>
        <p:txBody>
          <a:bodyPr/>
          <a:lstStyle/>
          <a:p>
            <a:pPr marL="176213" indent="-176213"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Develop </a:t>
            </a:r>
            <a:r>
              <a:rPr lang="en-US" sz="2800" b="1" dirty="0">
                <a:solidFill>
                  <a:srgbClr val="1F497D"/>
                </a:solidFill>
                <a:latin typeface="Calibri" pitchFamily="34" charset="0"/>
                <a:cs typeface="Calibri" pitchFamily="34" charset="0"/>
              </a:rPr>
              <a:t>common definitions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and </a:t>
            </a:r>
            <a:r>
              <a:rPr lang="en-US" sz="2800" b="1" dirty="0">
                <a:solidFill>
                  <a:srgbClr val="1F497D"/>
                </a:solidFill>
                <a:latin typeface="Calibri" pitchFamily="34" charset="0"/>
                <a:cs typeface="Calibri" pitchFamily="34" charset="0"/>
              </a:rPr>
              <a:t>standardize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case report forms (CRF) and other instruments</a:t>
            </a:r>
          </a:p>
          <a:p>
            <a:pPr marL="176213" indent="-176213">
              <a:lnSpc>
                <a:spcPct val="100000"/>
              </a:lnSpc>
              <a:spcBef>
                <a:spcPts val="600"/>
              </a:spcBef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176213" indent="-176213"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Help investigators conduct clinical research through the development of these uniform formats by which clinical data can be </a:t>
            </a:r>
            <a:r>
              <a:rPr lang="en-US" sz="2800" b="1" dirty="0">
                <a:solidFill>
                  <a:srgbClr val="1F497D"/>
                </a:solidFill>
                <a:latin typeface="Calibri" pitchFamily="34" charset="0"/>
                <a:cs typeface="Calibri" pitchFamily="34" charset="0"/>
              </a:rPr>
              <a:t>systematically collected, analyzed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and</a:t>
            </a:r>
            <a:r>
              <a:rPr lang="en-US" sz="2800" b="1" dirty="0">
                <a:solidFill>
                  <a:srgbClr val="1F497D"/>
                </a:solidFill>
                <a:latin typeface="Calibri" pitchFamily="34" charset="0"/>
                <a:cs typeface="Calibri" pitchFamily="34" charset="0"/>
              </a:rPr>
              <a:t> shared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across the research community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9"/>
            <a:ext cx="7620000" cy="10572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3200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What are the objectives of the CDE Project?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990724"/>
            <a:ext cx="8001000" cy="4518025"/>
          </a:xfrm>
        </p:spPr>
        <p:txBody>
          <a:bodyPr/>
          <a:lstStyle/>
          <a:p>
            <a:r>
              <a:rPr lang="en-US" sz="2800" dirty="0">
                <a:latin typeface="Calibri" pitchFamily="34" charset="0"/>
                <a:cs typeface="Calibri" pitchFamily="34" charset="0"/>
              </a:rPr>
              <a:t>Identify CDEs used in clinical research  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(age, gender, race, etc.) </a:t>
            </a:r>
          </a:p>
          <a:p>
            <a:r>
              <a:rPr lang="en-US" sz="2800" dirty="0">
                <a:latin typeface="Calibri" pitchFamily="34" charset="0"/>
                <a:cs typeface="Calibri" pitchFamily="34" charset="0"/>
              </a:rPr>
              <a:t>Present data elements in a standard format available to all  </a:t>
            </a:r>
          </a:p>
          <a:p>
            <a:r>
              <a:rPr lang="en-US" sz="2800" dirty="0">
                <a:latin typeface="Calibri" pitchFamily="34" charset="0"/>
                <a:cs typeface="Calibri" pitchFamily="34" charset="0"/>
              </a:rPr>
              <a:t>Identify common definitions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(including permissible values, range checks, etc.)</a:t>
            </a:r>
          </a:p>
          <a:p>
            <a:r>
              <a:rPr lang="en-US" sz="2800" dirty="0">
                <a:latin typeface="Calibri" pitchFamily="34" charset="0"/>
                <a:cs typeface="Calibri" pitchFamily="34" charset="0"/>
              </a:rPr>
              <a:t>Standardize CRFs and other instruments</a:t>
            </a:r>
          </a:p>
          <a:p>
            <a:r>
              <a:rPr lang="en-US" sz="2800" dirty="0">
                <a:latin typeface="Calibri" pitchFamily="34" charset="0"/>
                <a:cs typeface="Calibri" pitchFamily="34" charset="0"/>
              </a:rPr>
              <a:t>Provide information to researchers for clinical data collection and sharing</a:t>
            </a:r>
          </a:p>
          <a:p>
            <a:pPr lvl="1"/>
            <a:endParaRPr lang="en-US" sz="2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8900" y="838200"/>
            <a:ext cx="9055100" cy="749300"/>
          </a:xfrm>
        </p:spPr>
        <p:txBody>
          <a:bodyPr/>
          <a:lstStyle/>
          <a:p>
            <a:pPr algn="ctr"/>
            <a:r>
              <a:rPr lang="en-US" sz="2500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</a:rPr>
              <a:t>NINDS CDE Disease Areas – over 18,000 CDEs &amp; 1400 Instruments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EFE830B-2C9D-445E-A4D7-EC18120BED71}"/>
              </a:ext>
            </a:extLst>
          </p:cNvPr>
          <p:cNvSpPr txBox="1">
            <a:spLocks/>
          </p:cNvSpPr>
          <p:nvPr/>
        </p:nvSpPr>
        <p:spPr bwMode="auto">
          <a:xfrm>
            <a:off x="227815" y="2057400"/>
            <a:ext cx="4052084" cy="4525963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236538" indent="-236538" algn="l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1pPr>
            <a:lvl2pPr marL="619125" indent="-268288" algn="l" rtl="0" eaLnBrk="0" fontAlgn="base" hangingPunct="0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–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2pPr>
            <a:lvl3pPr marL="965200" indent="-169863" algn="l" rtl="0" eaLnBrk="0" fontAlgn="base" hangingPunct="0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i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3pPr>
            <a:lvl4pPr marL="1376363" indent="-234950" algn="l" rtl="0" eaLnBrk="0" fontAlgn="base" hangingPunct="0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–"/>
              <a:defRPr sz="1800" i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4pPr>
            <a:lvl5pPr marL="2057400" indent="-228600" algn="l" rtl="0" eaLnBrk="0" fontAlgn="base" hangingPunct="0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»"/>
              <a:defRPr sz="1800" i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5pPr>
            <a:lvl6pPr marL="2514600" indent="-228600" algn="l" rtl="0" fontAlgn="base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»"/>
              <a:defRPr sz="1800" i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»"/>
              <a:defRPr sz="1800" i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»"/>
              <a:defRPr sz="1800" i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»"/>
              <a:defRPr sz="1800" 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82587" lvl="1" indent="0">
              <a:spcBef>
                <a:spcPts val="600"/>
              </a:spcBef>
              <a:buFontTx/>
              <a:buNone/>
            </a:pPr>
            <a:endParaRPr lang="en-US" sz="2000" kern="0" dirty="0"/>
          </a:p>
          <a:p>
            <a:pPr marL="382587" lvl="1" indent="0"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Cerebral Palsy</a:t>
            </a:r>
          </a:p>
          <a:p>
            <a:pPr marL="382587" lvl="1" indent="0"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Chiari I Malformation</a:t>
            </a:r>
            <a:endParaRPr lang="en-US" sz="2000" i="1" kern="0" dirty="0">
              <a:solidFill>
                <a:srgbClr val="FF0000"/>
              </a:solidFill>
              <a:latin typeface="Calibri" pitchFamily="34" charset="0"/>
            </a:endParaRPr>
          </a:p>
          <a:p>
            <a:pPr marL="382587" lvl="1" indent="0"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Epilepsy*</a:t>
            </a:r>
          </a:p>
          <a:p>
            <a:pPr marL="382587" lvl="1" indent="0"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Headache</a:t>
            </a:r>
          </a:p>
          <a:p>
            <a:pPr marL="382587" lvl="1" indent="0"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Mitochondrial disorders*</a:t>
            </a:r>
          </a:p>
          <a:p>
            <a:pPr marL="382587" lvl="1" indent="0"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Movement disorders</a:t>
            </a:r>
          </a:p>
          <a:p>
            <a:pPr lvl="1" indent="-114300">
              <a:spcBef>
                <a:spcPts val="600"/>
              </a:spcBef>
              <a:buClr>
                <a:srgbClr val="364B68"/>
              </a:buClr>
            </a:pPr>
            <a:r>
              <a:rPr lang="en-US" sz="2000" kern="0" dirty="0">
                <a:latin typeface="Calibri" pitchFamily="34" charset="0"/>
              </a:rPr>
              <a:t> Parkinson’s disease</a:t>
            </a:r>
          </a:p>
          <a:p>
            <a:pPr lvl="1" indent="-114300">
              <a:spcBef>
                <a:spcPts val="600"/>
              </a:spcBef>
              <a:buClr>
                <a:srgbClr val="364B68"/>
              </a:buClr>
            </a:pPr>
            <a:r>
              <a:rPr lang="en-US" sz="2000" kern="0" dirty="0">
                <a:latin typeface="Calibri" pitchFamily="34" charset="0"/>
              </a:rPr>
              <a:t> Huntington’s disease</a:t>
            </a:r>
          </a:p>
          <a:p>
            <a:pPr marL="382587" lvl="1" indent="0"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Multiple sclerosis</a:t>
            </a:r>
          </a:p>
          <a:p>
            <a:pPr marL="382587" lvl="1" indent="0"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Spinal cord injury (SCI)*</a:t>
            </a:r>
          </a:p>
          <a:p>
            <a:pPr marL="382587" lvl="1" indent="0"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Stroke*</a:t>
            </a:r>
          </a:p>
          <a:p>
            <a:pPr lvl="1" indent="-114300">
              <a:spcBef>
                <a:spcPts val="600"/>
              </a:spcBef>
            </a:pPr>
            <a:r>
              <a:rPr lang="en-US" sz="2100" kern="0" dirty="0">
                <a:latin typeface="Calibri" pitchFamily="34" charset="0"/>
              </a:rPr>
              <a:t> Unruptured Cerebral Aneurysms &amp; Subarachnoid Hemorrhage</a:t>
            </a:r>
          </a:p>
          <a:p>
            <a:pPr marL="504825" lvl="1" indent="0">
              <a:spcBef>
                <a:spcPts val="600"/>
              </a:spcBef>
              <a:buFontTx/>
              <a:buNone/>
            </a:pPr>
            <a:endParaRPr lang="en-US" sz="1300" kern="0" dirty="0">
              <a:latin typeface="Calibri" pitchFamily="34" charset="0"/>
            </a:endParaRPr>
          </a:p>
          <a:p>
            <a:pPr marL="504825" lvl="1" indent="0">
              <a:spcBef>
                <a:spcPts val="600"/>
              </a:spcBef>
              <a:buFontTx/>
              <a:buNone/>
            </a:pPr>
            <a:r>
              <a:rPr lang="en-US" sz="1500" kern="0" dirty="0">
                <a:latin typeface="Calibri" pitchFamily="34" charset="0"/>
              </a:rPr>
              <a:t>* Pediatric Specific Recommendations</a:t>
            </a:r>
          </a:p>
          <a:p>
            <a:pPr marL="382587" lvl="1" indent="0">
              <a:buFontTx/>
              <a:buNone/>
            </a:pPr>
            <a:endParaRPr lang="en-US" sz="2000" kern="0" dirty="0"/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660CF64D-192A-4A00-BCB5-2598F1DAADF4}"/>
              </a:ext>
            </a:extLst>
          </p:cNvPr>
          <p:cNvSpPr txBox="1">
            <a:spLocks/>
          </p:cNvSpPr>
          <p:nvPr/>
        </p:nvSpPr>
        <p:spPr bwMode="auto">
          <a:xfrm>
            <a:off x="4267199" y="2057401"/>
            <a:ext cx="4733925" cy="4524374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236538" indent="-236538" algn="l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1pPr>
            <a:lvl2pPr marL="619125" indent="-268288" algn="l" rtl="0" eaLnBrk="0" fontAlgn="base" hangingPunct="0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–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2pPr>
            <a:lvl3pPr marL="965200" indent="-169863" algn="l" rtl="0" eaLnBrk="0" fontAlgn="base" hangingPunct="0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i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3pPr>
            <a:lvl4pPr marL="1376363" indent="-234950" algn="l" rtl="0" eaLnBrk="0" fontAlgn="base" hangingPunct="0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–"/>
              <a:defRPr sz="1800" i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4pPr>
            <a:lvl5pPr marL="2057400" indent="-228600" algn="l" rtl="0" eaLnBrk="0" fontAlgn="base" hangingPunct="0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»"/>
              <a:defRPr sz="1800" i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5pPr>
            <a:lvl6pPr marL="2514600" indent="-228600" algn="l" rtl="0" fontAlgn="base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»"/>
              <a:defRPr sz="1800" i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»"/>
              <a:defRPr sz="1800" i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»"/>
              <a:defRPr sz="1800" i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Char char="»"/>
              <a:defRPr sz="1800" 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600"/>
              </a:spcBef>
              <a:buFontTx/>
              <a:buNone/>
            </a:pPr>
            <a:endParaRPr lang="en-US" sz="1300" kern="0" dirty="0">
              <a:latin typeface="Calibri" pitchFamily="34" charset="0"/>
            </a:endParaRPr>
          </a:p>
          <a:p>
            <a:pPr marL="382587" lvl="1" indent="0">
              <a:lnSpc>
                <a:spcPct val="105000"/>
              </a:lnSpc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Myalgic Encephalomyelitis/Chronic Fatigue Syndrome</a:t>
            </a:r>
          </a:p>
          <a:p>
            <a:pPr marL="382587" lvl="1" indent="0">
              <a:lnSpc>
                <a:spcPct val="105000"/>
              </a:lnSpc>
              <a:spcBef>
                <a:spcPts val="600"/>
              </a:spcBef>
              <a:buFontTx/>
              <a:buNone/>
            </a:pPr>
            <a:r>
              <a:rPr lang="en-US" sz="2100" kern="0" dirty="0">
                <a:latin typeface="Calibri" pitchFamily="34" charset="0"/>
              </a:rPr>
              <a:t>Neuromuscular disorders*</a:t>
            </a:r>
          </a:p>
          <a:p>
            <a:pPr lvl="1" indent="-114300">
              <a:spcBef>
                <a:spcPts val="600"/>
              </a:spcBef>
            </a:pPr>
            <a:r>
              <a:rPr lang="en-US" sz="2100" kern="0" dirty="0">
                <a:latin typeface="Calibri" pitchFamily="34" charset="0"/>
              </a:rPr>
              <a:t>  Amyotrophic lateral sclerosis </a:t>
            </a:r>
          </a:p>
          <a:p>
            <a:pPr lvl="1" indent="-114300">
              <a:spcBef>
                <a:spcPts val="600"/>
              </a:spcBef>
            </a:pPr>
            <a:r>
              <a:rPr lang="en-US" sz="2100" kern="0" dirty="0">
                <a:latin typeface="Calibri" pitchFamily="34" charset="0"/>
              </a:rPr>
              <a:t>  Friedreich’s ataxia</a:t>
            </a:r>
          </a:p>
          <a:p>
            <a:pPr lvl="1" indent="-114300">
              <a:spcBef>
                <a:spcPts val="600"/>
              </a:spcBef>
            </a:pPr>
            <a:r>
              <a:rPr lang="en-US" sz="2000" kern="0" dirty="0">
                <a:latin typeface="Calibri" pitchFamily="34" charset="0"/>
              </a:rPr>
              <a:t>  </a:t>
            </a:r>
            <a:r>
              <a:rPr lang="en-US" sz="2100" kern="0" dirty="0">
                <a:latin typeface="Calibri" pitchFamily="34" charset="0"/>
              </a:rPr>
              <a:t>Muscular dystrophies</a:t>
            </a:r>
          </a:p>
          <a:p>
            <a:pPr marL="91440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100" kern="0" dirty="0">
                <a:latin typeface="Calibri" pitchFamily="34" charset="0"/>
              </a:rPr>
              <a:t>Congenital, Duchenne/Becker, Facioscapulohumeral, Myotonic</a:t>
            </a:r>
          </a:p>
          <a:p>
            <a:pPr lvl="1" indent="-114300">
              <a:spcBef>
                <a:spcPts val="600"/>
              </a:spcBef>
            </a:pPr>
            <a:r>
              <a:rPr lang="en-US" sz="2000" kern="0" dirty="0">
                <a:latin typeface="Calibri" pitchFamily="34" charset="0"/>
              </a:rPr>
              <a:t>  Myasthenia gravis</a:t>
            </a:r>
          </a:p>
          <a:p>
            <a:pPr lvl="1" indent="-114300">
              <a:spcBef>
                <a:spcPts val="600"/>
              </a:spcBef>
            </a:pPr>
            <a:r>
              <a:rPr lang="en-US" sz="2000" kern="0" dirty="0">
                <a:latin typeface="Calibri" pitchFamily="34" charset="0"/>
              </a:rPr>
              <a:t>  Spinal muscular atrophy</a:t>
            </a:r>
          </a:p>
          <a:p>
            <a:pPr marL="382587" lvl="1" indent="0">
              <a:lnSpc>
                <a:spcPct val="105000"/>
              </a:lnSpc>
              <a:spcBef>
                <a:spcPts val="600"/>
              </a:spcBef>
              <a:buFontTx/>
              <a:buNone/>
            </a:pPr>
            <a:r>
              <a:rPr lang="en-US" sz="2000" kern="0" dirty="0">
                <a:latin typeface="Calibri" pitchFamily="34" charset="0"/>
              </a:rPr>
              <a:t>Traumatic brain injury*</a:t>
            </a:r>
          </a:p>
          <a:p>
            <a:pPr lvl="1" indent="-114300">
              <a:spcBef>
                <a:spcPts val="600"/>
              </a:spcBef>
            </a:pPr>
            <a:r>
              <a:rPr lang="en-US" sz="2100" kern="0" dirty="0">
                <a:latin typeface="Calibri" pitchFamily="34" charset="0"/>
              </a:rPr>
              <a:t> Biomechanical Devices</a:t>
            </a:r>
          </a:p>
          <a:p>
            <a:pPr lvl="1" indent="-114300">
              <a:spcBef>
                <a:spcPts val="600"/>
              </a:spcBef>
            </a:pPr>
            <a:r>
              <a:rPr lang="en-US" sz="2100" kern="0" dirty="0">
                <a:latin typeface="Calibri" pitchFamily="34" charset="0"/>
              </a:rPr>
              <a:t> Sport-Related Concussion </a:t>
            </a:r>
          </a:p>
          <a:p>
            <a:pPr lvl="1" indent="-114300">
              <a:spcBef>
                <a:spcPts val="600"/>
              </a:spcBef>
            </a:pPr>
            <a:endParaRPr lang="en-US" sz="2100" kern="0" dirty="0">
              <a:latin typeface="Calibri" pitchFamily="34" charset="0"/>
            </a:endParaRPr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1790811-E0C0-4E9F-82D4-1F79DF53110D}"/>
              </a:ext>
            </a:extLst>
          </p:cNvPr>
          <p:cNvSpPr txBox="1">
            <a:spLocks/>
          </p:cNvSpPr>
          <p:nvPr/>
        </p:nvSpPr>
        <p:spPr>
          <a:xfrm>
            <a:off x="227815" y="1447800"/>
            <a:ext cx="8773309" cy="60960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Calibri" pitchFamily="34" charset="0"/>
              </a:rPr>
              <a:t>General CDEs</a:t>
            </a:r>
          </a:p>
        </p:txBody>
      </p:sp>
    </p:spTree>
    <p:extLst>
      <p:ext uri="{BB962C8B-B14F-4D97-AF65-F5344CB8AC3E}">
        <p14:creationId xmlns:p14="http://schemas.microsoft.com/office/powerpoint/2010/main" val="2549990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88988"/>
            <a:ext cx="7962900" cy="9906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200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NINDS Vision for CDEs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1752600"/>
            <a:ext cx="8315325" cy="467995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 pitchFamily="34" charset="0"/>
              </a:rPr>
              <a:t>NINDS-funded trials use CDEs or are CDE-compatible –  it is part of FOA and Terms of Award</a:t>
            </a:r>
          </a:p>
          <a:p>
            <a:r>
              <a:rPr lang="en-US" sz="2800" dirty="0">
                <a:latin typeface="Calibri" pitchFamily="34" charset="0"/>
              </a:rPr>
              <a:t>All types of clinical research can use part of the CDEs</a:t>
            </a:r>
          </a:p>
          <a:p>
            <a:pPr lvl="1"/>
            <a:r>
              <a:rPr lang="en-US" sz="2400" dirty="0">
                <a:latin typeface="Calibri" pitchFamily="34" charset="0"/>
              </a:rPr>
              <a:t>Observational clinical studies can be linked to trial datasets</a:t>
            </a:r>
          </a:p>
          <a:p>
            <a:pPr lvl="1"/>
            <a:r>
              <a:rPr lang="en-US" sz="2400" dirty="0">
                <a:latin typeface="Calibri" pitchFamily="34" charset="0"/>
              </a:rPr>
              <a:t>All human subject grantees are asked to consider using CDEs</a:t>
            </a:r>
          </a:p>
          <a:p>
            <a:r>
              <a:rPr lang="en-US" sz="2800" dirty="0">
                <a:latin typeface="Calibri" pitchFamily="34" charset="0"/>
              </a:rPr>
              <a:t>Clinical research progress will be accelerated</a:t>
            </a:r>
          </a:p>
          <a:p>
            <a:pPr lvl="1"/>
            <a:r>
              <a:rPr lang="en-US" sz="2400" dirty="0">
                <a:latin typeface="Calibri" pitchFamily="34" charset="0"/>
              </a:rPr>
              <a:t>New investigators can build on consensus data elements</a:t>
            </a:r>
          </a:p>
          <a:p>
            <a:pPr lvl="1"/>
            <a:r>
              <a:rPr lang="en-US" sz="2400" dirty="0">
                <a:latin typeface="Calibri" pitchFamily="34" charset="0"/>
              </a:rPr>
              <a:t>Start-up of multi-center and international clinical research efforts will be facilitated</a:t>
            </a:r>
          </a:p>
          <a:p>
            <a:pPr marL="0" indent="0">
              <a:buNone/>
            </a:pPr>
            <a:endParaRPr lang="en-US" sz="2700" dirty="0">
              <a:latin typeface="Calibri" pitchFamily="34" charset="0"/>
            </a:endParaRPr>
          </a:p>
          <a:p>
            <a:pPr lvl="1"/>
            <a:endParaRPr lang="en-US" sz="2400" dirty="0">
              <a:latin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998959"/>
      </p:ext>
    </p:extLst>
  </p:cSld>
  <p:clrMapOvr>
    <a:masterClrMapping/>
  </p:clrMapOvr>
</p:sld>
</file>

<file path=ppt/theme/theme1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64B68"/>
      </a:accent1>
      <a:accent2>
        <a:srgbClr val="A3846A"/>
      </a:accent2>
      <a:accent3>
        <a:srgbClr val="FFFFFF"/>
      </a:accent3>
      <a:accent4>
        <a:srgbClr val="000000"/>
      </a:accent4>
      <a:accent5>
        <a:srgbClr val="AEB1B9"/>
      </a:accent5>
      <a:accent6>
        <a:srgbClr val="93775F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64B68"/>
      </a:accent1>
      <a:accent2>
        <a:srgbClr val="A3846A"/>
      </a:accent2>
      <a:accent3>
        <a:srgbClr val="FFFFFF"/>
      </a:accent3>
      <a:accent4>
        <a:srgbClr val="000000"/>
      </a:accent4>
      <a:accent5>
        <a:srgbClr val="AEB1B9"/>
      </a:accent5>
      <a:accent6>
        <a:srgbClr val="93775F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23148</TotalTime>
  <Words>422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ＭＳ Ｐゴシック</vt:lpstr>
      <vt:lpstr>Arial</vt:lpstr>
      <vt:lpstr>Arial Narrow</vt:lpstr>
      <vt:lpstr>Calibri</vt:lpstr>
      <vt:lpstr>Wingdings</vt:lpstr>
      <vt:lpstr>3_Blank Presentation</vt:lpstr>
      <vt:lpstr>2_Blank Presentation</vt:lpstr>
      <vt:lpstr>PowerPoint Presentation</vt:lpstr>
      <vt:lpstr>Welcome to the NINDS CDE PROJECT</vt:lpstr>
      <vt:lpstr>What are the goals of the CDE Project?</vt:lpstr>
      <vt:lpstr>What are the objectives of the CDE Project?</vt:lpstr>
      <vt:lpstr>NINDS CDE Disease Areas – over 18,000 CDEs &amp; 1400 Instruments</vt:lpstr>
      <vt:lpstr>NINDS Vision for CDEs</vt:lpstr>
    </vt:vector>
  </TitlesOfParts>
  <Company>Ogilvy PR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Holmes</dc:creator>
  <cp:lastModifiedBy>Katelyn Gay</cp:lastModifiedBy>
  <cp:revision>1215</cp:revision>
  <dcterms:created xsi:type="dcterms:W3CDTF">2005-01-20T19:01:47Z</dcterms:created>
  <dcterms:modified xsi:type="dcterms:W3CDTF">2019-01-15T19:41:19Z</dcterms:modified>
</cp:coreProperties>
</file>